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82" r:id="rId10"/>
    <p:sldId id="263" r:id="rId11"/>
    <p:sldId id="264" r:id="rId12"/>
    <p:sldId id="265" r:id="rId13"/>
    <p:sldId id="266" r:id="rId14"/>
    <p:sldId id="267" r:id="rId15"/>
    <p:sldId id="272" r:id="rId16"/>
    <p:sldId id="273" r:id="rId17"/>
    <p:sldId id="269" r:id="rId18"/>
    <p:sldId id="270" r:id="rId19"/>
    <p:sldId id="271" r:id="rId20"/>
    <p:sldId id="278" r:id="rId21"/>
    <p:sldId id="279" r:id="rId22"/>
    <p:sldId id="280" r:id="rId23"/>
    <p:sldId id="276" r:id="rId24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Lat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3D3D5"/>
    <a:srgbClr val="5EF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750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f98a6ecc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f98a6ecc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f98a6ecc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f98a6ecc7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f98a6ecc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f98a6ecc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f98a6ecc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f98a6ecc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f98a6ecc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f98a6ecc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013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f98a6ecc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f98a6ecc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81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642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956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33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f98a6ecc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f98a6ecc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f98a6ecc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f98a6ecc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66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f98a6ecc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f98a6ecc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f98a6ecc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f98a6ecc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f98a6ecc7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f98a6ecc7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f98a6ecc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f98a6ecc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f98a6ecc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f98a6ecc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f98a6ecc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f98a6ecc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882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f98a6ecc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f98a6ecc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81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476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97060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41559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88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90354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046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43419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08450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22265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60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05281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01749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38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752080" cy="26746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GB" sz="4000" dirty="0"/>
              <a:t>An Investigation into Extending a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4000" dirty="0"/>
              <a:t>3D Cross Section of 4D Geometry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4000" dirty="0" smtClean="0"/>
              <a:t>and their Effectiveness </a:t>
            </a:r>
            <a:r>
              <a:rPr lang="en-GB" sz="4000" dirty="0"/>
              <a:t>in Teaching </a:t>
            </a:r>
            <a:r>
              <a:rPr lang="en-GB" sz="4000" dirty="0" smtClean="0"/>
              <a:t>Users</a:t>
            </a:r>
            <a:r>
              <a:rPr lang="en-GB" sz="2800" dirty="0" smtClean="0"/>
              <a:t> </a:t>
            </a:r>
            <a:r>
              <a:rPr lang="en-GB" sz="4000" dirty="0" smtClean="0"/>
              <a:t>to </a:t>
            </a:r>
            <a:r>
              <a:rPr lang="en-GB" sz="4000" dirty="0"/>
              <a:t>Manipulating This Geometry</a:t>
            </a:r>
            <a:endParaRPr sz="28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Subbiani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</a:t>
            </a:r>
            <a:r>
              <a:rPr lang="en" dirty="0" smtClean="0"/>
              <a:t>Rotation:   </a:t>
            </a:r>
            <a:r>
              <a:rPr lang="en" dirty="0"/>
              <a:t>2D        3D        4D</a:t>
            </a:r>
            <a:endParaRPr lang="en-GB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3100523" y="980280"/>
            <a:ext cx="1197600" cy="0"/>
            <a:chOff x="4722025" y="1319400"/>
            <a:chExt cx="1197600" cy="0"/>
          </a:xfrm>
        </p:grpSpPr>
        <p:cxnSp>
          <p:nvCxnSpPr>
            <p:cNvPr id="140" name="Google Shape;140;p20"/>
            <p:cNvCxnSpPr/>
            <p:nvPr/>
          </p:nvCxnSpPr>
          <p:spPr>
            <a:xfrm>
              <a:off x="4722025" y="1319400"/>
              <a:ext cx="20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1" name="Google Shape;141;p20"/>
            <p:cNvCxnSpPr/>
            <p:nvPr/>
          </p:nvCxnSpPr>
          <p:spPr>
            <a:xfrm>
              <a:off x="5712625" y="1319400"/>
              <a:ext cx="20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2" name="Google Shape;142;p20"/>
          <p:cNvSpPr txBox="1"/>
          <p:nvPr/>
        </p:nvSpPr>
        <p:spPr>
          <a:xfrm>
            <a:off x="2963073" y="1300825"/>
            <a:ext cx="378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2D Cross Section of 3D Object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5932844" y="1300825"/>
            <a:ext cx="271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3D Cross Section of 4D Object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630575" y="1954532"/>
            <a:ext cx="141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Rotation within dimensions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5" name="Google Shape;145;p20"/>
          <p:cNvGrpSpPr/>
          <p:nvPr/>
        </p:nvGrpSpPr>
        <p:grpSpPr>
          <a:xfrm>
            <a:off x="3042651" y="1654711"/>
            <a:ext cx="5284731" cy="2983594"/>
            <a:chOff x="916242" y="2211875"/>
            <a:chExt cx="7166709" cy="4046100"/>
          </a:xfrm>
        </p:grpSpPr>
        <p:grpSp>
          <p:nvGrpSpPr>
            <p:cNvPr id="146" name="Google Shape;146;p20"/>
            <p:cNvGrpSpPr/>
            <p:nvPr/>
          </p:nvGrpSpPr>
          <p:grpSpPr>
            <a:xfrm>
              <a:off x="916242" y="2211875"/>
              <a:ext cx="7166709" cy="4046100"/>
              <a:chOff x="916242" y="2211875"/>
              <a:chExt cx="7166709" cy="4046100"/>
            </a:xfrm>
          </p:grpSpPr>
          <p:pic>
            <p:nvPicPr>
              <p:cNvPr id="147" name="Google Shape;147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16242" y="2211875"/>
                <a:ext cx="3596534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20"/>
              <p:cNvPicPr preferRelativeResize="0"/>
              <p:nvPr/>
            </p:nvPicPr>
            <p:blipFill rotWithShape="1">
              <a:blip r:embed="rId4">
                <a:alphaModFix/>
              </a:blip>
              <a:srcRect l="3701" t="3115" r="2595" b="2482"/>
              <a:stretch/>
            </p:blipFill>
            <p:spPr>
              <a:xfrm>
                <a:off x="4512775" y="2211875"/>
                <a:ext cx="3570176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20"/>
              <p:cNvPicPr preferRelativeResize="0"/>
              <p:nvPr/>
            </p:nvPicPr>
            <p:blipFill rotWithShape="1">
              <a:blip r:embed="rId5">
                <a:alphaModFix/>
              </a:blip>
              <a:srcRect l="3701" t="3114" r="2595" b="2491"/>
              <a:stretch/>
            </p:blipFill>
            <p:spPr>
              <a:xfrm>
                <a:off x="4512775" y="4234925"/>
                <a:ext cx="3570174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16250" y="4234925"/>
                <a:ext cx="3596524" cy="2023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20"/>
            <p:cNvGrpSpPr/>
            <p:nvPr/>
          </p:nvGrpSpPr>
          <p:grpSpPr>
            <a:xfrm>
              <a:off x="916250" y="2211875"/>
              <a:ext cx="7166700" cy="4046100"/>
              <a:chOff x="916250" y="2211875"/>
              <a:chExt cx="7166700" cy="4046100"/>
            </a:xfrm>
          </p:grpSpPr>
          <p:sp>
            <p:nvSpPr>
              <p:cNvPr id="152" name="Google Shape;152;p20"/>
              <p:cNvSpPr/>
              <p:nvPr/>
            </p:nvSpPr>
            <p:spPr>
              <a:xfrm>
                <a:off x="916250" y="4236275"/>
                <a:ext cx="35982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4514450" y="2211875"/>
                <a:ext cx="35685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4514450" y="4233575"/>
                <a:ext cx="35685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922213" y="2211875"/>
                <a:ext cx="35982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156;p20"/>
          <p:cNvSpPr txBox="1"/>
          <p:nvPr/>
        </p:nvSpPr>
        <p:spPr>
          <a:xfrm>
            <a:off x="1630575" y="3490221"/>
            <a:ext cx="141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Rotation outside of dimensions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9450" y="3406755"/>
            <a:ext cx="7635140" cy="537714"/>
          </a:xfrm>
          <a:prstGeom prst="rect">
            <a:avLst/>
          </a:prstGeom>
          <a:solidFill>
            <a:srgbClr val="D3D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729451" y="2238292"/>
            <a:ext cx="7635140" cy="537714"/>
          </a:xfrm>
          <a:prstGeom prst="rect">
            <a:avLst/>
          </a:prstGeom>
          <a:solidFill>
            <a:srgbClr val="D3D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W-Axis </a:t>
            </a:r>
            <a:r>
              <a:rPr lang="en" sz="2000" dirty="0"/>
              <a:t>“Timeline”</a:t>
            </a:r>
            <a:endParaRPr sz="2000" dirty="0"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l="4471" t="27471" r="7158" b="31888"/>
          <a:stretch/>
        </p:blipFill>
        <p:spPr>
          <a:xfrm>
            <a:off x="4636095" y="3414360"/>
            <a:ext cx="3597817" cy="52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l="3667" t="26832" r="4575" b="26040"/>
          <a:stretch/>
        </p:blipFill>
        <p:spPr>
          <a:xfrm>
            <a:off x="4750022" y="2253149"/>
            <a:ext cx="338666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4" y="1894536"/>
            <a:ext cx="4649563" cy="26153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50658" y="-375751"/>
                <a:ext cx="7676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2D cross section of 3D Object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</m:t>
                    </m:r>
                  </m:oMath>
                </a14:m>
                <a:r>
                  <a:rPr lang="en-GB" dirty="0" smtClean="0"/>
                  <a:t>       3D cross section of 4D object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58" y="-375751"/>
                <a:ext cx="7676525" cy="369332"/>
              </a:xfrm>
              <a:prstGeom prst="rect">
                <a:avLst/>
              </a:prstGeom>
              <a:blipFill>
                <a:blip r:embed="rId6"/>
                <a:stretch>
                  <a:fillRect l="-63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3" t="3483" r="48727" b="86656"/>
          <a:stretch/>
        </p:blipFill>
        <p:spPr>
          <a:xfrm>
            <a:off x="5535493" y="1982771"/>
            <a:ext cx="404485" cy="257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6" t="3742" r="56697" b="87543"/>
          <a:stretch/>
        </p:blipFill>
        <p:spPr>
          <a:xfrm>
            <a:off x="4815811" y="1993859"/>
            <a:ext cx="460618" cy="227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3" t="4131" r="40746" b="87970"/>
          <a:stretch/>
        </p:blipFill>
        <p:spPr>
          <a:xfrm>
            <a:off x="6336787" y="2004534"/>
            <a:ext cx="264161" cy="2065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7" t="4519" r="31787" b="87971"/>
          <a:stretch/>
        </p:blipFill>
        <p:spPr>
          <a:xfrm>
            <a:off x="7030720" y="2014695"/>
            <a:ext cx="257387" cy="1964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6" t="4131" r="21736" b="87971"/>
          <a:stretch/>
        </p:blipFill>
        <p:spPr>
          <a:xfrm>
            <a:off x="7738198" y="2004534"/>
            <a:ext cx="308186" cy="206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Multi-Rotational </a:t>
            </a:r>
            <a:r>
              <a:rPr lang="en" sz="2000" dirty="0"/>
              <a:t>Views</a:t>
            </a:r>
            <a:endParaRPr sz="2000" dirty="0"/>
          </a:p>
        </p:txBody>
      </p:sp>
      <p:sp>
        <p:nvSpPr>
          <p:cNvPr id="26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  <p:pic>
        <p:nvPicPr>
          <p:cNvPr id="27" name="Google Shape;169;p22"/>
          <p:cNvPicPr preferRelativeResize="0"/>
          <p:nvPr/>
        </p:nvPicPr>
        <p:blipFill rotWithShape="1">
          <a:blip r:embed="rId3">
            <a:alphaModFix/>
          </a:blip>
          <a:srcRect l="5421" t="1473" r="14017" b="5848"/>
          <a:stretch/>
        </p:blipFill>
        <p:spPr>
          <a:xfrm>
            <a:off x="2064225" y="1961194"/>
            <a:ext cx="2433376" cy="24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70;p22"/>
          <p:cNvPicPr preferRelativeResize="0"/>
          <p:nvPr/>
        </p:nvPicPr>
        <p:blipFill rotWithShape="1">
          <a:blip r:embed="rId4">
            <a:alphaModFix/>
          </a:blip>
          <a:srcRect t="5793" r="10570"/>
          <a:stretch/>
        </p:blipFill>
        <p:spPr>
          <a:xfrm>
            <a:off x="4650000" y="1961194"/>
            <a:ext cx="2433375" cy="24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3164" y="1662822"/>
            <a:ext cx="4533793" cy="2260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3D Axial Rotations on the 3D Component of a 4D Plane of Rotation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  <p:pic>
        <p:nvPicPr>
          <p:cNvPr id="6" name="Google Shape;176;p23"/>
          <p:cNvPicPr preferRelativeResize="0"/>
          <p:nvPr/>
        </p:nvPicPr>
        <p:blipFill rotWithShape="1">
          <a:blip r:embed="rId3">
            <a:alphaModFix/>
          </a:blip>
          <a:srcRect l="2219" b="2458"/>
          <a:stretch/>
        </p:blipFill>
        <p:spPr>
          <a:xfrm>
            <a:off x="4650000" y="1961194"/>
            <a:ext cx="3044900" cy="212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7;p23"/>
          <p:cNvPicPr preferRelativeResize="0"/>
          <p:nvPr/>
        </p:nvPicPr>
        <p:blipFill rotWithShape="1">
          <a:blip r:embed="rId4">
            <a:alphaModFix/>
          </a:blip>
          <a:srcRect l="2391" t="4094" b="4103"/>
          <a:stretch/>
        </p:blipFill>
        <p:spPr>
          <a:xfrm>
            <a:off x="1452700" y="1961205"/>
            <a:ext cx="3044900" cy="2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Challenging – time vs data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May have been too short for users</a:t>
            </a:r>
            <a:endParaRPr dirty="0"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Experiment</a:t>
            </a:r>
            <a:endParaRPr lang="en-GB" dirty="0"/>
          </a:p>
        </p:txBody>
      </p:sp>
      <p:sp>
        <p:nvSpPr>
          <p:cNvPr id="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Challenges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Stages in learning process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Needs people to understand</a:t>
            </a:r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Experiment</a:t>
            </a:r>
            <a:endParaRPr lang="en-GB" dirty="0"/>
          </a:p>
        </p:txBody>
      </p:sp>
      <p:sp>
        <p:nvSpPr>
          <p:cNvPr id="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/>
              <a:t>The v</a:t>
            </a:r>
            <a:r>
              <a:rPr lang="en" sz="2000" dirty="0" smtClean="0"/>
              <a:t>an Hiele Model of Geometric Thinking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05233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Video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Small time to interact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Very much encourage questions</a:t>
            </a:r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Experiment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79" y="1680576"/>
            <a:ext cx="3731271" cy="2015275"/>
          </a:xfrm>
          <a:prstGeom prst="rect">
            <a:avLst/>
          </a:prstGeom>
        </p:spPr>
      </p:pic>
      <p:sp>
        <p:nvSpPr>
          <p:cNvPr id="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/>
              <a:t>Introduction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78081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Shape Matching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 smtClean="0"/>
              <a:t>The Experiment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6448212" y="1301244"/>
            <a:ext cx="1969937" cy="3093250"/>
            <a:chOff x="-19525957" y="-9033922"/>
            <a:chExt cx="18288000" cy="287163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930"/>
            <a:stretch/>
          </p:blipFill>
          <p:spPr>
            <a:xfrm>
              <a:off x="-19525957" y="10085190"/>
              <a:ext cx="18288000" cy="95972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3070"/>
            <a:stretch/>
          </p:blipFill>
          <p:spPr>
            <a:xfrm>
              <a:off x="-19525957" y="510988"/>
              <a:ext cx="18288000" cy="957420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t="3268"/>
            <a:stretch/>
          </p:blipFill>
          <p:spPr>
            <a:xfrm>
              <a:off x="-19525957" y="-9033922"/>
              <a:ext cx="18288000" cy="9554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2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Rotation Matching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 smtClean="0"/>
              <a:t>The Experiment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6896368" y="1298525"/>
            <a:ext cx="1475776" cy="3075843"/>
            <a:chOff x="10347457" y="-15186500"/>
            <a:chExt cx="18326100" cy="381956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2802" b="802"/>
            <a:stretch/>
          </p:blipFill>
          <p:spPr>
            <a:xfrm>
              <a:off x="10347457" y="13478469"/>
              <a:ext cx="18288000" cy="953066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2640"/>
            <a:stretch/>
          </p:blipFill>
          <p:spPr>
            <a:xfrm>
              <a:off x="10366507" y="3861807"/>
              <a:ext cx="18288000" cy="96166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2788" b="1412"/>
            <a:stretch/>
          </p:blipFill>
          <p:spPr>
            <a:xfrm>
              <a:off x="10385557" y="-5589918"/>
              <a:ext cx="18288000" cy="94718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t="2750"/>
            <a:stretch/>
          </p:blipFill>
          <p:spPr>
            <a:xfrm>
              <a:off x="10385557" y="-15186500"/>
              <a:ext cx="18268950" cy="9596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391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Pose Matching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 smtClean="0"/>
              <a:t>The Experiment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5431626" y="1318650"/>
            <a:ext cx="2924602" cy="3055717"/>
            <a:chOff x="-6309360" y="-5627077"/>
            <a:chExt cx="18288000" cy="191078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3153"/>
            <a:stretch/>
          </p:blipFill>
          <p:spPr>
            <a:xfrm>
              <a:off x="-6309360" y="-5627077"/>
              <a:ext cx="18288000" cy="956603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3211"/>
            <a:stretch/>
          </p:blipFill>
          <p:spPr>
            <a:xfrm>
              <a:off x="-6309360" y="3938954"/>
              <a:ext cx="18288000" cy="9541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72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Structure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336964"/>
            <a:ext cx="7688700" cy="3003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What is the </a:t>
            </a:r>
            <a:r>
              <a:rPr lang="en" sz="1800" dirty="0" smtClean="0"/>
              <a:t>Fourth Dimension?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How to view the </a:t>
            </a:r>
            <a:r>
              <a:rPr lang="en" sz="1800" dirty="0" smtClean="0"/>
              <a:t>Fourth Dimension? – The 3D cross section.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Building 4D </a:t>
            </a:r>
            <a:r>
              <a:rPr lang="en" sz="1800" dirty="0" smtClean="0"/>
              <a:t>Shapes.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4D </a:t>
            </a:r>
            <a:r>
              <a:rPr lang="en" sz="1800" dirty="0" smtClean="0"/>
              <a:t>Rotation.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Extensions to </a:t>
            </a:r>
            <a:r>
              <a:rPr lang="en" sz="1800" dirty="0" smtClean="0"/>
              <a:t>the </a:t>
            </a:r>
            <a:r>
              <a:rPr lang="en" sz="1800" dirty="0"/>
              <a:t>3D cross </a:t>
            </a:r>
            <a:r>
              <a:rPr lang="en" sz="1800" dirty="0" smtClean="0"/>
              <a:t>section.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The </a:t>
            </a:r>
            <a:r>
              <a:rPr lang="en" sz="1800" dirty="0" smtClean="0"/>
              <a:t>Experiment.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The </a:t>
            </a:r>
            <a:r>
              <a:rPr lang="en" sz="1800" dirty="0" smtClean="0"/>
              <a:t>Results.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Results</a:t>
            </a:r>
            <a:endParaRPr lang="en-GB" dirty="0"/>
          </a:p>
        </p:txBody>
      </p:sp>
      <p:sp>
        <p:nvSpPr>
          <p:cNvPr id="5" name="Google Shape;175;p23"/>
          <p:cNvSpPr txBox="1">
            <a:spLocks/>
          </p:cNvSpPr>
          <p:nvPr/>
        </p:nvSpPr>
        <p:spPr>
          <a:xfrm>
            <a:off x="2960032" y="842174"/>
            <a:ext cx="5406728" cy="46084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2000" dirty="0" smtClean="0"/>
              <a:t>- Shape Matching</a:t>
            </a:r>
            <a:endParaRPr lang="en-GB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2"/>
          <a:stretch/>
        </p:blipFill>
        <p:spPr>
          <a:xfrm>
            <a:off x="919954" y="1384300"/>
            <a:ext cx="3508379" cy="301783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t="5788" r="244" b="6249"/>
          <a:stretch/>
        </p:blipFill>
        <p:spPr>
          <a:xfrm>
            <a:off x="4874850" y="1384300"/>
            <a:ext cx="3280500" cy="3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25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67745" y="1212273"/>
            <a:ext cx="2930237" cy="1720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" t="7778" r="8431" b="6565"/>
          <a:stretch/>
        </p:blipFill>
        <p:spPr>
          <a:xfrm>
            <a:off x="5084617" y="342753"/>
            <a:ext cx="3013365" cy="4405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Results</a:t>
            </a:r>
          </a:p>
        </p:txBody>
      </p:sp>
      <p:sp>
        <p:nvSpPr>
          <p:cNvPr id="5" name="Google Shape;175;p23"/>
          <p:cNvSpPr txBox="1">
            <a:spLocks/>
          </p:cNvSpPr>
          <p:nvPr/>
        </p:nvSpPr>
        <p:spPr>
          <a:xfrm>
            <a:off x="2960032" y="842174"/>
            <a:ext cx="5406728" cy="46084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2000" dirty="0" smtClean="0"/>
              <a:t>- Rotation Matching</a:t>
            </a:r>
            <a:endParaRPr lang="en-GB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7"/>
          <a:stretch/>
        </p:blipFill>
        <p:spPr>
          <a:xfrm>
            <a:off x="1131728" y="1384300"/>
            <a:ext cx="3084832" cy="3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21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Results</a:t>
            </a:r>
          </a:p>
        </p:txBody>
      </p:sp>
      <p:sp>
        <p:nvSpPr>
          <p:cNvPr id="5" name="Google Shape;175;p23"/>
          <p:cNvSpPr txBox="1">
            <a:spLocks/>
          </p:cNvSpPr>
          <p:nvPr/>
        </p:nvSpPr>
        <p:spPr>
          <a:xfrm>
            <a:off x="2960032" y="842174"/>
            <a:ext cx="5406728" cy="46084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2000" dirty="0" smtClean="0"/>
              <a:t>- Pose Matching</a:t>
            </a:r>
            <a:endParaRPr lang="en-GB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" b="13857"/>
          <a:stretch/>
        </p:blipFill>
        <p:spPr>
          <a:xfrm>
            <a:off x="963407" y="1384300"/>
            <a:ext cx="3421474" cy="301783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" t="6174" r="4474" b="5652"/>
          <a:stretch/>
        </p:blipFill>
        <p:spPr>
          <a:xfrm>
            <a:off x="4953062" y="1384300"/>
            <a:ext cx="3124075" cy="3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20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Results</a:t>
            </a:r>
            <a:endParaRPr lang="en-GB" dirty="0"/>
          </a:p>
        </p:txBody>
      </p:sp>
      <p:sp>
        <p:nvSpPr>
          <p:cNvPr id="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Summary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5991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9" name="Google Shape;99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4492790" cy="2261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In 3D there are 3 Axes: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In 4D there are 4 Axes: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GB" dirty="0" smtClean="0"/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Each axes is perpendicular to each other. 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We cannot visualise a fourth perpendicular axis.</a:t>
                </a:r>
                <a:endParaRPr dirty="0"/>
              </a:p>
            </p:txBody>
          </p:sp>
        </mc:Choice>
        <mc:Fallback>
          <p:sp>
            <p:nvSpPr>
              <p:cNvPr id="99" name="Google Shape;99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4492790" cy="2261100"/>
              </a:xfrm>
              <a:prstGeom prst="rect">
                <a:avLst/>
              </a:prstGeom>
              <a:blipFill>
                <a:blip r:embed="rId3"/>
                <a:stretch>
                  <a:fillRect l="-2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l="8790" r="15100"/>
          <a:stretch/>
        </p:blipFill>
        <p:spPr>
          <a:xfrm>
            <a:off x="5358800" y="2078875"/>
            <a:ext cx="305935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What is the 4th Dimension</a:t>
            </a:r>
            <a:r>
              <a:rPr lang="en-GB" dirty="0" smtClean="0"/>
              <a:t> Structure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Taking A </a:t>
            </a:r>
            <a:r>
              <a:rPr lang="en" sz="2000" dirty="0"/>
              <a:t>3D Cross Section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How to view the 4th Dimension</a:t>
            </a:r>
            <a:endParaRPr lang="en-GB" dirty="0"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1690" t="5151" b="4953"/>
          <a:stretch/>
        </p:blipFill>
        <p:spPr>
          <a:xfrm>
            <a:off x="4021990" y="2078875"/>
            <a:ext cx="4396160" cy="2261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99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3131350" cy="2261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We can take a 2D slice along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 smtClean="0"/>
                  <a:t> plane </a:t>
                </a:r>
                <a:r>
                  <a:rPr lang="en-GB" dirty="0" smtClean="0"/>
                  <a:t>slice of a 3D </a:t>
                </a:r>
                <a:r>
                  <a:rPr lang="en-GB" dirty="0" smtClean="0"/>
                  <a:t>object spanning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GB" dirty="0" smtClean="0"/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Similarly,  we can take a 3D slice </a:t>
                </a:r>
                <a:r>
                  <a:rPr lang="en-GB" dirty="0" smtClean="0"/>
                  <a:t>along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𝑥𝑦𝑧</m:t>
                    </m:r>
                  </m:oMath>
                </a14:m>
                <a:r>
                  <a:rPr lang="en-GB" dirty="0" smtClean="0"/>
                  <a:t> hyperplane of </a:t>
                </a:r>
                <a:r>
                  <a:rPr lang="en-GB" dirty="0" smtClean="0"/>
                  <a:t>a 4D </a:t>
                </a:r>
                <a:r>
                  <a:rPr lang="en-GB" dirty="0" smtClean="0"/>
                  <a:t>object spanning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 smtClean="0"/>
                  <a:t>.</a:t>
                </a:r>
                <a:endParaRPr dirty="0"/>
              </a:p>
            </p:txBody>
          </p:sp>
        </mc:Choice>
        <mc:Fallback>
          <p:sp>
            <p:nvSpPr>
              <p:cNvPr id="9" name="Google Shape;99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3131350" cy="2261100"/>
              </a:xfrm>
              <a:prstGeom prst="rect">
                <a:avLst/>
              </a:prstGeom>
              <a:blipFill>
                <a:blip r:embed="rId4"/>
                <a:stretch>
                  <a:fillRect l="-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Ray </a:t>
            </a:r>
            <a:r>
              <a:rPr lang="en" sz="2000" dirty="0"/>
              <a:t>Marching</a:t>
            </a:r>
            <a:endParaRPr sz="2000" dirty="0"/>
          </a:p>
        </p:txBody>
      </p:sp>
      <p:grpSp>
        <p:nvGrpSpPr>
          <p:cNvPr id="113" name="Google Shape;113;p17"/>
          <p:cNvGrpSpPr/>
          <p:nvPr/>
        </p:nvGrpSpPr>
        <p:grpSpPr>
          <a:xfrm>
            <a:off x="6597227" y="2079073"/>
            <a:ext cx="1821419" cy="2265952"/>
            <a:chOff x="6332375" y="1745150"/>
            <a:chExt cx="2085774" cy="2594825"/>
          </a:xfrm>
        </p:grpSpPr>
        <p:pic>
          <p:nvPicPr>
            <p:cNvPr id="114" name="Google Shape;114;p17"/>
            <p:cNvPicPr preferRelativeResize="0"/>
            <p:nvPr/>
          </p:nvPicPr>
          <p:blipFill rotWithShape="1">
            <a:blip r:embed="rId3">
              <a:alphaModFix/>
            </a:blip>
            <a:srcRect l="53714" b="19839"/>
            <a:stretch/>
          </p:blipFill>
          <p:spPr>
            <a:xfrm>
              <a:off x="6332375" y="3334525"/>
              <a:ext cx="2085774" cy="100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 rotWithShape="1">
            <a:blip r:embed="rId3">
              <a:alphaModFix/>
            </a:blip>
            <a:srcRect r="63471"/>
            <a:stretch/>
          </p:blipFill>
          <p:spPr>
            <a:xfrm>
              <a:off x="6332375" y="1745150"/>
              <a:ext cx="2085774" cy="1589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7"/>
          <p:cNvSpPr txBox="1"/>
          <p:nvPr/>
        </p:nvSpPr>
        <p:spPr>
          <a:xfrm>
            <a:off x="6395144" y="4281508"/>
            <a:ext cx="21198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 smtClean="0">
                <a:latin typeface="Lato"/>
                <a:ea typeface="Lato"/>
                <a:cs typeface="Lato"/>
                <a:sym typeface="Lato"/>
              </a:rPr>
              <a:t>Fun </a:t>
            </a:r>
            <a:r>
              <a:rPr lang="en" sz="700" dirty="0">
                <a:latin typeface="Lato"/>
                <a:ea typeface="Lato"/>
                <a:cs typeface="Lato"/>
                <a:sym typeface="Lato"/>
              </a:rPr>
              <a:t>Fact: The original Tron used Ray Marching!</a:t>
            </a:r>
            <a:endParaRPr sz="7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Building 4D Shapes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90" y="2179780"/>
            <a:ext cx="2668693" cy="1554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7" y="2084598"/>
            <a:ext cx="3013194" cy="1694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Rotating </a:t>
            </a:r>
            <a:r>
              <a:rPr lang="en" sz="2000" dirty="0"/>
              <a:t>About a Plane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Google Shape;126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4066070" cy="2261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In 3D we generally think of rotating about an axis.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Why </a:t>
                </a:r>
                <a:r>
                  <a:rPr lang="en-GB" dirty="0" smtClean="0"/>
                  <a:t>leave the dimension to perform the rotation?</a:t>
                </a:r>
                <a:endParaRPr lang="en-GB" dirty="0"/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Planar rotation stays within the dimensions of </a:t>
                </a:r>
                <a:r>
                  <a:rPr lang="en-GB" dirty="0" smtClean="0"/>
                  <a:t>rotation, and works 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 smtClean="0"/>
                  <a:t> dimensions</a:t>
                </a:r>
              </a:p>
            </p:txBody>
          </p:sp>
        </mc:Choice>
        <mc:Fallback>
          <p:sp>
            <p:nvSpPr>
              <p:cNvPr id="126" name="Google Shape;126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4066070" cy="2261100"/>
              </a:xfrm>
              <a:prstGeom prst="rect">
                <a:avLst/>
              </a:prstGeom>
              <a:blipFill>
                <a:blip r:embed="rId3"/>
                <a:stretch>
                  <a:fillRect l="-300" r="-3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l="4322" r="9052"/>
          <a:stretch/>
        </p:blipFill>
        <p:spPr>
          <a:xfrm>
            <a:off x="4935875" y="2078875"/>
            <a:ext cx="3482274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Google Shape;133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2458694" cy="2261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In 4D there are six degrees of rotation:</a:t>
                </a:r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 smtClean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 smtClean="0"/>
                  <a:t>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GB" dirty="0" smtClean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 smtClean="0"/>
                  <a:t>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dirty="0" smtClean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 smtClean="0"/>
                  <a:t>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GB" dirty="0" smtClean="0"/>
              </a:p>
              <a:p>
                <a:pPr marL="742950" lvl="1" indent="-285750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 smtClean="0"/>
                  <a:t>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GB" dirty="0" smtClean="0"/>
              </a:p>
              <a:p>
                <a:pPr marL="742950" lvl="1" indent="-285750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 smtClean="0"/>
                  <a:t>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133" name="Google Shape;133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2458694" cy="2261100"/>
              </a:xfrm>
              <a:prstGeom prst="rect">
                <a:avLst/>
              </a:prstGeom>
              <a:blipFill>
                <a:blip r:embed="rId3"/>
                <a:stretch>
                  <a:fillRect l="-4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15" y="3032473"/>
            <a:ext cx="1743335" cy="1307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145" y="3032472"/>
            <a:ext cx="1743335" cy="1307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15" y="1724973"/>
            <a:ext cx="1743336" cy="1307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81" y="1724972"/>
            <a:ext cx="1743335" cy="1307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80" y="3032473"/>
            <a:ext cx="1743336" cy="1307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146" y="1724973"/>
            <a:ext cx="1743335" cy="1307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Gimbal Lock</a:t>
            </a:r>
            <a:endParaRPr sz="2000"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05729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GB" dirty="0" smtClean="0"/>
              <a:t>Explain Gimbal Lock</a:t>
            </a:r>
            <a:endParaRPr dirty="0"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7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The </a:t>
            </a:r>
            <a:r>
              <a:rPr lang="en" sz="2000" dirty="0"/>
              <a:t>Rotor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Google Shape;133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9450" y="2078875"/>
                <a:ext cx="4057295" cy="2261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2500" lnSpcReduction="10000"/>
              </a:bodyPr>
              <a:lstStyle/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Components of a Rotor:</a:t>
                </a:r>
              </a:p>
              <a:p>
                <a:pPr marL="742950" lvl="1" indent="-285750"/>
                <a:r>
                  <a:rPr lang="en-GB" dirty="0" smtClean="0"/>
                  <a:t>Scalar,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 smtClean="0"/>
                  <a:t> – specifies amount to rotate</a:t>
                </a:r>
              </a:p>
              <a:p>
                <a:pPr marL="742950" lvl="1" indent="-285750"/>
                <a:r>
                  <a:rPr lang="en-GB" dirty="0" err="1" smtClean="0"/>
                  <a:t>Bivector</a:t>
                </a:r>
                <a:r>
                  <a:rPr lang="en-GB" dirty="0" smtClean="0"/>
                  <a:t>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 smtClean="0"/>
                  <a:t> – Plane to rotate about</a:t>
                </a:r>
              </a:p>
              <a:p>
                <a:pPr marL="742950" lvl="1" indent="-285750">
                  <a:spcAft>
                    <a:spcPts val="1200"/>
                  </a:spcAft>
                </a:pPr>
                <a:r>
                  <a:rPr lang="en-GB" dirty="0" smtClean="0"/>
                  <a:t>Pseudo Scalar,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 smtClean="0"/>
                  <a:t> – Normalisation scalar</a:t>
                </a:r>
              </a:p>
              <a:p>
                <a:pPr marL="457200" lvl="1" indent="0">
                  <a:spcAft>
                    <a:spcPts val="1200"/>
                  </a:spcAft>
                  <a:buNone/>
                </a:pPr>
                <a:endParaRPr lang="en-GB" dirty="0" smtClean="0"/>
              </a:p>
              <a:p>
                <a:pPr marL="285750" indent="-285750">
                  <a:spcAft>
                    <a:spcPts val="1200"/>
                  </a:spcAft>
                </a:pPr>
                <a:r>
                  <a:rPr lang="en-GB" dirty="0" smtClean="0"/>
                  <a:t>Rotating a Vector using a double reflection and the Geometric </a:t>
                </a:r>
                <a:r>
                  <a:rPr lang="en-GB" dirty="0"/>
                  <a:t>P</a:t>
                </a:r>
                <a:r>
                  <a:rPr lang="en-GB" dirty="0" smtClean="0"/>
                  <a:t>roduct:</a:t>
                </a:r>
              </a:p>
              <a:p>
                <a:pPr marL="742950" lvl="1" indent="-285750">
                  <a:spcAft>
                    <a:spcPts val="1200"/>
                  </a:spcAft>
                </a:pPr>
                <a:r>
                  <a:rPr lang="en-GB" dirty="0"/>
                  <a:t>.</a:t>
                </a:r>
                <a:endParaRPr dirty="0"/>
              </a:p>
            </p:txBody>
          </p:sp>
        </mc:Choice>
        <mc:Fallback>
          <p:sp>
            <p:nvSpPr>
              <p:cNvPr id="133" name="Google Shape;133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9450" y="2078875"/>
                <a:ext cx="4057295" cy="2261100"/>
              </a:xfrm>
              <a:prstGeom prst="rect">
                <a:avLst/>
              </a:prstGeom>
              <a:blipFill>
                <a:blip r:embed="rId3"/>
                <a:stretch>
                  <a:fillRect l="-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7686" b="18319"/>
          <a:stretch/>
        </p:blipFill>
        <p:spPr>
          <a:xfrm>
            <a:off x="775491" y="3034598"/>
            <a:ext cx="3722109" cy="188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245" y="3709050"/>
            <a:ext cx="836683" cy="2788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963" y="1620984"/>
            <a:ext cx="3695819" cy="2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ysClr val="window" lastClr="FFFFFF"/>
      </a:lt1>
      <a:dk2>
        <a:srgbClr val="4E607A"/>
      </a:dk2>
      <a:lt2>
        <a:srgbClr val="CCDDEA"/>
      </a:lt2>
      <a:accent1>
        <a:srgbClr val="9D6DD1"/>
      </a:accent1>
      <a:accent2>
        <a:srgbClr val="7030A0"/>
      </a:accent2>
      <a:accent3>
        <a:srgbClr val="8E17AF"/>
      </a:accent3>
      <a:accent4>
        <a:srgbClr val="C669CD"/>
      </a:accent4>
      <a:accent5>
        <a:srgbClr val="DBB2FC"/>
      </a:accent5>
      <a:accent6>
        <a:srgbClr val="FFC000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1534</TotalTime>
  <Words>453</Words>
  <Application>Microsoft Office PowerPoint</Application>
  <PresentationFormat>On-screen Show (16:9)</PresentationFormat>
  <Paragraphs>91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 Light</vt:lpstr>
      <vt:lpstr>Lato</vt:lpstr>
      <vt:lpstr>Calibri</vt:lpstr>
      <vt:lpstr>Cambria Math</vt:lpstr>
      <vt:lpstr>Arial</vt:lpstr>
      <vt:lpstr>Retrospect</vt:lpstr>
      <vt:lpstr>An Investigation into Extending a 3D Cross Section of 4D Geometry and their Effectiveness in Teaching Users to Manipulating This Geometry</vt:lpstr>
      <vt:lpstr>Presentation Structure</vt:lpstr>
      <vt:lpstr>PowerPoint Presentation</vt:lpstr>
      <vt:lpstr>Taking A 3D Cross Section</vt:lpstr>
      <vt:lpstr>Ray Marching</vt:lpstr>
      <vt:lpstr>Rotating About a Plane</vt:lpstr>
      <vt:lpstr>PowerPoint Presentation</vt:lpstr>
      <vt:lpstr>Gimbal Lock</vt:lpstr>
      <vt:lpstr>The Rotor</vt:lpstr>
      <vt:lpstr>PowerPoint Presentation</vt:lpstr>
      <vt:lpstr>W-Axis “Timeline”</vt:lpstr>
      <vt:lpstr>Multi-Rotational Views</vt:lpstr>
      <vt:lpstr>3D Axial Rotations on the 3D Component of a 4D Plane of Rotation</vt:lpstr>
      <vt:lpstr>Challenges</vt:lpstr>
      <vt:lpstr>The van Hiele Model of Geometric Thinking</vt:lpstr>
      <vt:lpstr>Introduction</vt:lpstr>
      <vt:lpstr>Shape Matching</vt:lpstr>
      <vt:lpstr>Rotation Matching</vt:lpstr>
      <vt:lpstr>Pose Matching</vt:lpstr>
      <vt:lpstr>The Results</vt:lpstr>
      <vt:lpstr>The Results</vt:lpstr>
      <vt:lpstr>The Results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Investigation of How Best to Represent a 3D Cross Section of 4 Dimensional Objects</dc:title>
  <cp:lastModifiedBy>Joe Subbiani</cp:lastModifiedBy>
  <cp:revision>48</cp:revision>
  <dcterms:modified xsi:type="dcterms:W3CDTF">2022-03-06T18:59:33Z</dcterms:modified>
</cp:coreProperties>
</file>